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8" r:id="rId2"/>
    <p:sldId id="257" r:id="rId3"/>
    <p:sldId id="297" r:id="rId4"/>
    <p:sldId id="319" r:id="rId5"/>
    <p:sldId id="317" r:id="rId6"/>
    <p:sldId id="307" r:id="rId7"/>
    <p:sldId id="311" r:id="rId8"/>
    <p:sldId id="321" r:id="rId9"/>
    <p:sldId id="312" r:id="rId10"/>
    <p:sldId id="308" r:id="rId11"/>
    <p:sldId id="309" r:id="rId12"/>
    <p:sldId id="295" r:id="rId13"/>
    <p:sldId id="283" r:id="rId14"/>
    <p:sldId id="258" r:id="rId15"/>
  </p:sldIdLst>
  <p:sldSz cx="24387175" cy="13716000"/>
  <p:notesSz cx="6858000" cy="9144000"/>
  <p:defaultTextStyle>
    <a:defPPr>
      <a:defRPr lang="en-US"/>
    </a:defPPr>
    <a:lvl1pPr marL="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A7E"/>
    <a:srgbClr val="D9D9D9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8" autoAdjust="0"/>
    <p:restoredTop sz="95538"/>
  </p:normalViewPr>
  <p:slideViewPr>
    <p:cSldViewPr snapToGrid="0">
      <p:cViewPr>
        <p:scale>
          <a:sx n="56" d="100"/>
          <a:sy n="56" d="100"/>
        </p:scale>
        <p:origin x="125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9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724507" y="2252546"/>
            <a:ext cx="12244039" cy="796197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185718" y="3992136"/>
            <a:ext cx="14015739" cy="6646147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1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7401909" y="4803750"/>
            <a:ext cx="5974613" cy="8906019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4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500423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4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015025" y="6372224"/>
            <a:ext cx="5015802" cy="734377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500423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761893" y="2072120"/>
            <a:ext cx="4590288" cy="776325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541189" y="6043960"/>
            <a:ext cx="7816590" cy="776325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845192" y="5129560"/>
            <a:ext cx="5696427" cy="4385886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004680" y="10021487"/>
            <a:ext cx="4590288" cy="2430965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610694" y="2406232"/>
            <a:ext cx="2930925" cy="2192943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004680" y="1263547"/>
            <a:ext cx="4590288" cy="8251900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522075" y="-169583"/>
            <a:ext cx="12966001" cy="14055167"/>
          </a:xfrm>
          <a:custGeom>
            <a:avLst/>
            <a:gdLst>
              <a:gd name="connsiteX0" fmla="*/ 12966001 w 12966001"/>
              <a:gd name="connsiteY0" fmla="*/ 0 h 14055167"/>
              <a:gd name="connsiteX1" fmla="*/ 12920825 w 12966001"/>
              <a:gd name="connsiteY1" fmla="*/ 14055167 h 14055167"/>
              <a:gd name="connsiteX2" fmla="*/ 0 w 12966001"/>
              <a:gd name="connsiteY2" fmla="*/ 13942223 h 14055167"/>
              <a:gd name="connsiteX3" fmla="*/ 0 w 12966001"/>
              <a:gd name="connsiteY3" fmla="*/ 13941957 h 14055167"/>
              <a:gd name="connsiteX4" fmla="*/ 10074585 w 12966001"/>
              <a:gd name="connsiteY4" fmla="*/ 67770 h 1405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6001" h="14055167">
                <a:moveTo>
                  <a:pt x="12966001" y="0"/>
                </a:moveTo>
                <a:lnTo>
                  <a:pt x="12920825" y="14055167"/>
                </a:lnTo>
                <a:lnTo>
                  <a:pt x="0" y="13942223"/>
                </a:lnTo>
                <a:lnTo>
                  <a:pt x="0" y="13941957"/>
                </a:lnTo>
                <a:lnTo>
                  <a:pt x="10074585" y="677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defRPr sz="4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3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2671909" y="3468137"/>
            <a:ext cx="3179541" cy="3111083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6314218" y="3468137"/>
            <a:ext cx="6066263" cy="10247863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962616" y="7215224"/>
            <a:ext cx="8421323" cy="4716966"/>
          </a:xfrm>
          <a:custGeom>
            <a:avLst/>
            <a:gdLst>
              <a:gd name="connsiteX0" fmla="*/ 4210663 w 8421323"/>
              <a:gd name="connsiteY0" fmla="*/ 0 h 4716966"/>
              <a:gd name="connsiteX1" fmla="*/ 8421323 w 8421323"/>
              <a:gd name="connsiteY1" fmla="*/ 4716966 h 4716966"/>
              <a:gd name="connsiteX2" fmla="*/ 0 w 8421323"/>
              <a:gd name="connsiteY2" fmla="*/ 4716966 h 471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1323" h="4716966">
                <a:moveTo>
                  <a:pt x="4210663" y="0"/>
                </a:moveTo>
                <a:lnTo>
                  <a:pt x="8421323" y="4716966"/>
                </a:lnTo>
                <a:lnTo>
                  <a:pt x="0" y="4716966"/>
                </a:ln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174723" y="1783810"/>
            <a:ext cx="9086621" cy="10148380"/>
          </a:xfrm>
          <a:custGeom>
            <a:avLst/>
            <a:gdLst>
              <a:gd name="connsiteX0" fmla="*/ 0 w 9086621"/>
              <a:gd name="connsiteY0" fmla="*/ 0 h 10148380"/>
              <a:gd name="connsiteX1" fmla="*/ 9086621 w 9086621"/>
              <a:gd name="connsiteY1" fmla="*/ 0 h 10148380"/>
              <a:gd name="connsiteX2" fmla="*/ 9086621 w 9086621"/>
              <a:gd name="connsiteY2" fmla="*/ 10148380 h 1014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86621" h="10148380">
                <a:moveTo>
                  <a:pt x="0" y="0"/>
                </a:moveTo>
                <a:lnTo>
                  <a:pt x="9086621" y="0"/>
                </a:lnTo>
                <a:lnTo>
                  <a:pt x="9086621" y="1014838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2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7" y="0"/>
            <a:ext cx="24387048" cy="13716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1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-4369052" y="2092510"/>
            <a:ext cx="10911921" cy="8683487"/>
          </a:xfrm>
          <a:custGeom>
            <a:avLst/>
            <a:gdLst>
              <a:gd name="connsiteX0" fmla="*/ 4382859 w 10911921"/>
              <a:gd name="connsiteY0" fmla="*/ 0 h 8683487"/>
              <a:gd name="connsiteX1" fmla="*/ 10911921 w 10911921"/>
              <a:gd name="connsiteY1" fmla="*/ 6537284 h 8683487"/>
              <a:gd name="connsiteX2" fmla="*/ 8773941 w 10911921"/>
              <a:gd name="connsiteY2" fmla="*/ 8683487 h 8683487"/>
              <a:gd name="connsiteX3" fmla="*/ 4382859 w 10911921"/>
              <a:gd name="connsiteY3" fmla="*/ 4292406 h 8683487"/>
              <a:gd name="connsiteX4" fmla="*/ 2137980 w 10911921"/>
              <a:gd name="connsiteY4" fmla="*/ 6537284 h 8683487"/>
              <a:gd name="connsiteX5" fmla="*/ 0 w 10911921"/>
              <a:gd name="connsiteY5" fmla="*/ 4391082 h 8683487"/>
              <a:gd name="connsiteX6" fmla="*/ 2236656 w 10911921"/>
              <a:gd name="connsiteY6" fmla="*/ 2146203 h 868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11921" h="8683487">
                <a:moveTo>
                  <a:pt x="4382859" y="0"/>
                </a:moveTo>
                <a:lnTo>
                  <a:pt x="10911921" y="6537284"/>
                </a:lnTo>
                <a:lnTo>
                  <a:pt x="8773941" y="8683487"/>
                </a:lnTo>
                <a:lnTo>
                  <a:pt x="4382859" y="4292406"/>
                </a:lnTo>
                <a:lnTo>
                  <a:pt x="2137980" y="6537284"/>
                </a:lnTo>
                <a:lnTo>
                  <a:pt x="0" y="4391082"/>
                </a:lnTo>
                <a:lnTo>
                  <a:pt x="2236656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26733" y="2940003"/>
            <a:ext cx="10911921" cy="8683487"/>
          </a:xfrm>
          <a:custGeom>
            <a:avLst/>
            <a:gdLst>
              <a:gd name="connsiteX0" fmla="*/ 2137981 w 10911921"/>
              <a:gd name="connsiteY0" fmla="*/ 0 h 8683487"/>
              <a:gd name="connsiteX1" fmla="*/ 6529062 w 10911921"/>
              <a:gd name="connsiteY1" fmla="*/ 4391082 h 8683487"/>
              <a:gd name="connsiteX2" fmla="*/ 8773941 w 10911921"/>
              <a:gd name="connsiteY2" fmla="*/ 2146203 h 8683487"/>
              <a:gd name="connsiteX3" fmla="*/ 10911921 w 10911921"/>
              <a:gd name="connsiteY3" fmla="*/ 4292406 h 8683487"/>
              <a:gd name="connsiteX4" fmla="*/ 8675265 w 10911921"/>
              <a:gd name="connsiteY4" fmla="*/ 6537284 h 8683487"/>
              <a:gd name="connsiteX5" fmla="*/ 6529062 w 10911921"/>
              <a:gd name="connsiteY5" fmla="*/ 8683487 h 8683487"/>
              <a:gd name="connsiteX6" fmla="*/ 0 w 10911921"/>
              <a:gd name="connsiteY6" fmla="*/ 2146203 h 868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11921" h="8683487">
                <a:moveTo>
                  <a:pt x="2137981" y="0"/>
                </a:moveTo>
                <a:lnTo>
                  <a:pt x="6529062" y="4391082"/>
                </a:lnTo>
                <a:lnTo>
                  <a:pt x="8773941" y="2146203"/>
                </a:lnTo>
                <a:lnTo>
                  <a:pt x="10911921" y="4292406"/>
                </a:lnTo>
                <a:lnTo>
                  <a:pt x="8675265" y="6537284"/>
                </a:lnTo>
                <a:lnTo>
                  <a:pt x="6529062" y="8683487"/>
                </a:lnTo>
                <a:lnTo>
                  <a:pt x="0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9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-4369051" y="2092509"/>
            <a:ext cx="19007705" cy="9530980"/>
          </a:xfrm>
          <a:custGeom>
            <a:avLst/>
            <a:gdLst>
              <a:gd name="connsiteX0" fmla="*/ 10233765 w 19007705"/>
              <a:gd name="connsiteY0" fmla="*/ 847493 h 9530980"/>
              <a:gd name="connsiteX1" fmla="*/ 14624846 w 19007705"/>
              <a:gd name="connsiteY1" fmla="*/ 5238575 h 9530980"/>
              <a:gd name="connsiteX2" fmla="*/ 16869725 w 19007705"/>
              <a:gd name="connsiteY2" fmla="*/ 2993696 h 9530980"/>
              <a:gd name="connsiteX3" fmla="*/ 19007705 w 19007705"/>
              <a:gd name="connsiteY3" fmla="*/ 5139899 h 9530980"/>
              <a:gd name="connsiteX4" fmla="*/ 16771049 w 19007705"/>
              <a:gd name="connsiteY4" fmla="*/ 7384777 h 9530980"/>
              <a:gd name="connsiteX5" fmla="*/ 14624846 w 19007705"/>
              <a:gd name="connsiteY5" fmla="*/ 9530980 h 9530980"/>
              <a:gd name="connsiteX6" fmla="*/ 8095784 w 19007705"/>
              <a:gd name="connsiteY6" fmla="*/ 2993696 h 9530980"/>
              <a:gd name="connsiteX7" fmla="*/ 4382858 w 19007705"/>
              <a:gd name="connsiteY7" fmla="*/ 0 h 9530980"/>
              <a:gd name="connsiteX8" fmla="*/ 10911920 w 19007705"/>
              <a:gd name="connsiteY8" fmla="*/ 6537284 h 9530980"/>
              <a:gd name="connsiteX9" fmla="*/ 8773941 w 19007705"/>
              <a:gd name="connsiteY9" fmla="*/ 8683487 h 9530980"/>
              <a:gd name="connsiteX10" fmla="*/ 4382858 w 19007705"/>
              <a:gd name="connsiteY10" fmla="*/ 4292406 h 9530980"/>
              <a:gd name="connsiteX11" fmla="*/ 2137979 w 19007705"/>
              <a:gd name="connsiteY11" fmla="*/ 6537284 h 9530980"/>
              <a:gd name="connsiteX12" fmla="*/ 0 w 19007705"/>
              <a:gd name="connsiteY12" fmla="*/ 4391082 h 9530980"/>
              <a:gd name="connsiteX13" fmla="*/ 2236655 w 19007705"/>
              <a:gd name="connsiteY13" fmla="*/ 2146203 h 953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007705" h="9530980">
                <a:moveTo>
                  <a:pt x="10233765" y="847493"/>
                </a:moveTo>
                <a:lnTo>
                  <a:pt x="14624846" y="5238575"/>
                </a:lnTo>
                <a:lnTo>
                  <a:pt x="16869725" y="2993696"/>
                </a:lnTo>
                <a:lnTo>
                  <a:pt x="19007705" y="5139899"/>
                </a:lnTo>
                <a:lnTo>
                  <a:pt x="16771049" y="7384777"/>
                </a:lnTo>
                <a:lnTo>
                  <a:pt x="14624846" y="9530980"/>
                </a:lnTo>
                <a:lnTo>
                  <a:pt x="8095784" y="2993696"/>
                </a:lnTo>
                <a:close/>
                <a:moveTo>
                  <a:pt x="4382858" y="0"/>
                </a:moveTo>
                <a:lnTo>
                  <a:pt x="10911920" y="6537284"/>
                </a:lnTo>
                <a:lnTo>
                  <a:pt x="8773941" y="8683487"/>
                </a:lnTo>
                <a:lnTo>
                  <a:pt x="4382858" y="4292406"/>
                </a:lnTo>
                <a:lnTo>
                  <a:pt x="2137979" y="6537284"/>
                </a:lnTo>
                <a:lnTo>
                  <a:pt x="0" y="4391082"/>
                </a:lnTo>
                <a:lnTo>
                  <a:pt x="2236655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0124153" y="4144411"/>
            <a:ext cx="10911921" cy="8683487"/>
          </a:xfrm>
          <a:custGeom>
            <a:avLst/>
            <a:gdLst>
              <a:gd name="connsiteX0" fmla="*/ 2137981 w 10911921"/>
              <a:gd name="connsiteY0" fmla="*/ 0 h 8683487"/>
              <a:gd name="connsiteX1" fmla="*/ 6529062 w 10911921"/>
              <a:gd name="connsiteY1" fmla="*/ 4391082 h 8683487"/>
              <a:gd name="connsiteX2" fmla="*/ 8773941 w 10911921"/>
              <a:gd name="connsiteY2" fmla="*/ 2146203 h 8683487"/>
              <a:gd name="connsiteX3" fmla="*/ 10911921 w 10911921"/>
              <a:gd name="connsiteY3" fmla="*/ 4292406 h 8683487"/>
              <a:gd name="connsiteX4" fmla="*/ 8675265 w 10911921"/>
              <a:gd name="connsiteY4" fmla="*/ 6537284 h 8683487"/>
              <a:gd name="connsiteX5" fmla="*/ 6529062 w 10911921"/>
              <a:gd name="connsiteY5" fmla="*/ 8683487 h 8683487"/>
              <a:gd name="connsiteX6" fmla="*/ 0 w 10911921"/>
              <a:gd name="connsiteY6" fmla="*/ 2146203 h 868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11921" h="8683487">
                <a:moveTo>
                  <a:pt x="2137981" y="0"/>
                </a:moveTo>
                <a:lnTo>
                  <a:pt x="6529062" y="4391082"/>
                </a:lnTo>
                <a:lnTo>
                  <a:pt x="8773941" y="2146203"/>
                </a:lnTo>
                <a:lnTo>
                  <a:pt x="10911921" y="4292406"/>
                </a:lnTo>
                <a:lnTo>
                  <a:pt x="8675265" y="6537284"/>
                </a:lnTo>
                <a:lnTo>
                  <a:pt x="6529062" y="8683487"/>
                </a:lnTo>
                <a:lnTo>
                  <a:pt x="0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2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3" y="3869472"/>
            <a:ext cx="24387048" cy="5977055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61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7814649" y="0"/>
            <a:ext cx="5731728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6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398266" y="0"/>
            <a:ext cx="5731728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19268020" y="7213510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19268020" y="1635128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4397234" y="7213510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4397234" y="1635128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9177664" y="1635128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9177664" y="7213510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434576" y="2297113"/>
            <a:ext cx="15967849" cy="9121775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8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5914258" y="7825970"/>
            <a:ext cx="3236976" cy="3236976"/>
          </a:xfrm>
          <a:prstGeom prst="ellipse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5914258" y="2653685"/>
            <a:ext cx="3236976" cy="3236976"/>
          </a:xfrm>
          <a:prstGeom prst="ellipse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8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969657" y="1682068"/>
            <a:ext cx="7704957" cy="3873920"/>
          </a:xfrm>
          <a:custGeom>
            <a:avLst/>
            <a:gdLst>
              <a:gd name="connsiteX0" fmla="*/ 0 w 7704957"/>
              <a:gd name="connsiteY0" fmla="*/ 0 h 3873920"/>
              <a:gd name="connsiteX1" fmla="*/ 7704957 w 7704957"/>
              <a:gd name="connsiteY1" fmla="*/ 0 h 3873920"/>
              <a:gd name="connsiteX2" fmla="*/ 3852477 w 7704957"/>
              <a:gd name="connsiteY2" fmla="*/ 3873920 h 387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04957" h="3873920">
                <a:moveTo>
                  <a:pt x="0" y="0"/>
                </a:moveTo>
                <a:lnTo>
                  <a:pt x="7704957" y="0"/>
                </a:lnTo>
                <a:lnTo>
                  <a:pt x="3852477" y="38739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-2" y="715956"/>
            <a:ext cx="13359163" cy="13000044"/>
          </a:xfrm>
          <a:custGeom>
            <a:avLst/>
            <a:gdLst>
              <a:gd name="connsiteX0" fmla="*/ 0 w 13359163"/>
              <a:gd name="connsiteY0" fmla="*/ 0 h 13000044"/>
              <a:gd name="connsiteX1" fmla="*/ 13359163 w 13359163"/>
              <a:gd name="connsiteY1" fmla="*/ 13000044 h 13000044"/>
              <a:gd name="connsiteX2" fmla="*/ 0 w 13359163"/>
              <a:gd name="connsiteY2" fmla="*/ 13000044 h 1300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59163" h="13000044">
                <a:moveTo>
                  <a:pt x="0" y="0"/>
                </a:moveTo>
                <a:lnTo>
                  <a:pt x="13359163" y="13000044"/>
                </a:lnTo>
                <a:lnTo>
                  <a:pt x="0" y="1300004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l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0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2904614" y="3970620"/>
            <a:ext cx="7172448" cy="5596128"/>
          </a:xfrm>
          <a:custGeom>
            <a:avLst/>
            <a:gdLst>
              <a:gd name="connsiteX0" fmla="*/ 2146202 w 15303002"/>
              <a:gd name="connsiteY0" fmla="*/ 3256308 h 11939795"/>
              <a:gd name="connsiteX1" fmla="*/ 6529060 w 15303002"/>
              <a:gd name="connsiteY1" fmla="*/ 7647389 h 11939795"/>
              <a:gd name="connsiteX2" fmla="*/ 8790384 w 15303002"/>
              <a:gd name="connsiteY2" fmla="*/ 5402513 h 11939795"/>
              <a:gd name="connsiteX3" fmla="*/ 10936586 w 15303002"/>
              <a:gd name="connsiteY3" fmla="*/ 7548713 h 11939795"/>
              <a:gd name="connsiteX4" fmla="*/ 8675262 w 15303002"/>
              <a:gd name="connsiteY4" fmla="*/ 9793592 h 11939795"/>
              <a:gd name="connsiteX5" fmla="*/ 6529060 w 15303002"/>
              <a:gd name="connsiteY5" fmla="*/ 11939795 h 11939795"/>
              <a:gd name="connsiteX6" fmla="*/ 4391081 w 15303002"/>
              <a:gd name="connsiteY6" fmla="*/ 9793592 h 11939795"/>
              <a:gd name="connsiteX7" fmla="*/ 2146202 w 15303002"/>
              <a:gd name="connsiteY7" fmla="*/ 7548713 h 11939795"/>
              <a:gd name="connsiteX8" fmla="*/ 0 w 15303002"/>
              <a:gd name="connsiteY8" fmla="*/ 5402513 h 11939795"/>
              <a:gd name="connsiteX9" fmla="*/ 8773939 w 15303002"/>
              <a:gd name="connsiteY9" fmla="*/ 0 h 11939795"/>
              <a:gd name="connsiteX10" fmla="*/ 15303002 w 15303002"/>
              <a:gd name="connsiteY10" fmla="*/ 6537284 h 11939795"/>
              <a:gd name="connsiteX11" fmla="*/ 13165021 w 15303002"/>
              <a:gd name="connsiteY11" fmla="*/ 8683487 h 11939795"/>
              <a:gd name="connsiteX12" fmla="*/ 8773939 w 15303002"/>
              <a:gd name="connsiteY12" fmla="*/ 4292407 h 11939795"/>
              <a:gd name="connsiteX13" fmla="*/ 6529061 w 15303002"/>
              <a:gd name="connsiteY13" fmla="*/ 6537284 h 11939795"/>
              <a:gd name="connsiteX14" fmla="*/ 4391081 w 15303002"/>
              <a:gd name="connsiteY14" fmla="*/ 4391083 h 11939795"/>
              <a:gd name="connsiteX15" fmla="*/ 6627736 w 15303002"/>
              <a:gd name="connsiteY15" fmla="*/ 2146203 h 1193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303002" h="11939795">
                <a:moveTo>
                  <a:pt x="2146202" y="3256308"/>
                </a:moveTo>
                <a:lnTo>
                  <a:pt x="6529060" y="7647389"/>
                </a:lnTo>
                <a:lnTo>
                  <a:pt x="8790384" y="5402513"/>
                </a:lnTo>
                <a:lnTo>
                  <a:pt x="10936586" y="7548713"/>
                </a:lnTo>
                <a:lnTo>
                  <a:pt x="8675262" y="9793592"/>
                </a:lnTo>
                <a:lnTo>
                  <a:pt x="6529060" y="11939795"/>
                </a:lnTo>
                <a:lnTo>
                  <a:pt x="4391081" y="9793592"/>
                </a:lnTo>
                <a:lnTo>
                  <a:pt x="2146202" y="7548713"/>
                </a:lnTo>
                <a:lnTo>
                  <a:pt x="0" y="5402513"/>
                </a:lnTo>
                <a:close/>
                <a:moveTo>
                  <a:pt x="8773939" y="0"/>
                </a:moveTo>
                <a:lnTo>
                  <a:pt x="15303002" y="6537284"/>
                </a:lnTo>
                <a:lnTo>
                  <a:pt x="13165021" y="8683487"/>
                </a:lnTo>
                <a:lnTo>
                  <a:pt x="8773939" y="4292407"/>
                </a:lnTo>
                <a:lnTo>
                  <a:pt x="6529061" y="6537284"/>
                </a:lnTo>
                <a:lnTo>
                  <a:pt x="4391081" y="4391083"/>
                </a:lnTo>
                <a:lnTo>
                  <a:pt x="6627736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5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4742351" y="7812897"/>
            <a:ext cx="3894265" cy="4654166"/>
          </a:xfrm>
          <a:custGeom>
            <a:avLst/>
            <a:gdLst>
              <a:gd name="connsiteX0" fmla="*/ 0 w 3894265"/>
              <a:gd name="connsiteY0" fmla="*/ 0 h 4654166"/>
              <a:gd name="connsiteX1" fmla="*/ 3894265 w 3894265"/>
              <a:gd name="connsiteY1" fmla="*/ 2327083 h 4654166"/>
              <a:gd name="connsiteX2" fmla="*/ 0 w 3894265"/>
              <a:gd name="connsiteY2" fmla="*/ 4654166 h 465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265" h="4654166">
                <a:moveTo>
                  <a:pt x="0" y="0"/>
                </a:moveTo>
                <a:lnTo>
                  <a:pt x="3894265" y="2327083"/>
                </a:lnTo>
                <a:lnTo>
                  <a:pt x="0" y="46541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4742351" y="2214985"/>
            <a:ext cx="8634173" cy="10318984"/>
          </a:xfrm>
          <a:custGeom>
            <a:avLst/>
            <a:gdLst>
              <a:gd name="connsiteX0" fmla="*/ 8634173 w 8634173"/>
              <a:gd name="connsiteY0" fmla="*/ 0 h 10318984"/>
              <a:gd name="connsiteX1" fmla="*/ 8634173 w 8634173"/>
              <a:gd name="connsiteY1" fmla="*/ 10318984 h 10318984"/>
              <a:gd name="connsiteX2" fmla="*/ 0 w 8634173"/>
              <a:gd name="connsiteY2" fmla="*/ 5159492 h 1031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34173" h="10318984">
                <a:moveTo>
                  <a:pt x="8634173" y="0"/>
                </a:moveTo>
                <a:lnTo>
                  <a:pt x="8634173" y="10318984"/>
                </a:lnTo>
                <a:lnTo>
                  <a:pt x="0" y="515949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6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010653" y="2214985"/>
            <a:ext cx="6772898" cy="10318984"/>
          </a:xfrm>
          <a:custGeom>
            <a:avLst/>
            <a:gdLst>
              <a:gd name="connsiteX0" fmla="*/ 0 w 6772898"/>
              <a:gd name="connsiteY0" fmla="*/ 0 h 10318984"/>
              <a:gd name="connsiteX1" fmla="*/ 6772898 w 6772898"/>
              <a:gd name="connsiteY1" fmla="*/ 5159492 h 10318984"/>
              <a:gd name="connsiteX2" fmla="*/ 0 w 6772898"/>
              <a:gd name="connsiteY2" fmla="*/ 10318984 h 1031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2898" h="10318984">
                <a:moveTo>
                  <a:pt x="0" y="0"/>
                </a:moveTo>
                <a:lnTo>
                  <a:pt x="6772898" y="5159492"/>
                </a:lnTo>
                <a:lnTo>
                  <a:pt x="0" y="103189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76922" y="3953801"/>
            <a:ext cx="8321688" cy="3070692"/>
          </a:xfrm>
          <a:custGeom>
            <a:avLst/>
            <a:gdLst>
              <a:gd name="connsiteX0" fmla="*/ 0 w 8321688"/>
              <a:gd name="connsiteY0" fmla="*/ 0 h 3070692"/>
              <a:gd name="connsiteX1" fmla="*/ 8321688 w 8321688"/>
              <a:gd name="connsiteY1" fmla="*/ 0 h 3070692"/>
              <a:gd name="connsiteX2" fmla="*/ 4160844 w 8321688"/>
              <a:gd name="connsiteY2" fmla="*/ 3070692 h 307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1688" h="3070692">
                <a:moveTo>
                  <a:pt x="0" y="0"/>
                </a:moveTo>
                <a:lnTo>
                  <a:pt x="8321688" y="0"/>
                </a:lnTo>
                <a:lnTo>
                  <a:pt x="4160844" y="307069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2731429" y="4237462"/>
            <a:ext cx="5239512" cy="5239512"/>
          </a:xfrm>
          <a:prstGeom prst="diamond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5353528" y="6859560"/>
            <a:ext cx="5239512" cy="5239512"/>
          </a:xfrm>
          <a:prstGeom prst="diamond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528" y="1618487"/>
            <a:ext cx="5239512" cy="5239512"/>
          </a:xfrm>
          <a:prstGeom prst="diamond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08451" y="4727448"/>
            <a:ext cx="22869144" cy="8988552"/>
          </a:xfrm>
          <a:prstGeom prst="triangle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6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049694" y="3236976"/>
            <a:ext cx="26654760" cy="10479024"/>
          </a:xfrm>
          <a:prstGeom prst="triangle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09460" y="9710928"/>
            <a:ext cx="10177272" cy="4005072"/>
          </a:xfrm>
          <a:prstGeom prst="triangle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8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81201" y="2552701"/>
            <a:ext cx="8001000" cy="5105400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7871947" y="5541542"/>
            <a:ext cx="4343401" cy="5963654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4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010653" y="2000250"/>
            <a:ext cx="6990347" cy="4352159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8516600" y="4780784"/>
            <a:ext cx="4859922" cy="7163566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4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296528" y="2171700"/>
            <a:ext cx="12705347" cy="7972425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787806" y="4661210"/>
            <a:ext cx="7828156" cy="10326029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9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/>
          <a:lstStyle/>
          <a:p>
            <a:fld id="{9294036C-9E7C-4FFC-99FA-414B61E345DD}" type="datetimeFigureOut">
              <a:rPr lang="en-US" smtClean="0"/>
              <a:t>4/16/19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43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5583784" y="888103"/>
            <a:ext cx="15303002" cy="11939795"/>
          </a:xfrm>
          <a:custGeom>
            <a:avLst/>
            <a:gdLst>
              <a:gd name="connsiteX0" fmla="*/ 2146202 w 15303002"/>
              <a:gd name="connsiteY0" fmla="*/ 3256308 h 11939795"/>
              <a:gd name="connsiteX1" fmla="*/ 6529060 w 15303002"/>
              <a:gd name="connsiteY1" fmla="*/ 7647389 h 11939795"/>
              <a:gd name="connsiteX2" fmla="*/ 8790384 w 15303002"/>
              <a:gd name="connsiteY2" fmla="*/ 5402513 h 11939795"/>
              <a:gd name="connsiteX3" fmla="*/ 10936586 w 15303002"/>
              <a:gd name="connsiteY3" fmla="*/ 7548713 h 11939795"/>
              <a:gd name="connsiteX4" fmla="*/ 8675262 w 15303002"/>
              <a:gd name="connsiteY4" fmla="*/ 9793592 h 11939795"/>
              <a:gd name="connsiteX5" fmla="*/ 6529060 w 15303002"/>
              <a:gd name="connsiteY5" fmla="*/ 11939795 h 11939795"/>
              <a:gd name="connsiteX6" fmla="*/ 4391081 w 15303002"/>
              <a:gd name="connsiteY6" fmla="*/ 9793592 h 11939795"/>
              <a:gd name="connsiteX7" fmla="*/ 2146202 w 15303002"/>
              <a:gd name="connsiteY7" fmla="*/ 7548713 h 11939795"/>
              <a:gd name="connsiteX8" fmla="*/ 0 w 15303002"/>
              <a:gd name="connsiteY8" fmla="*/ 5402513 h 11939795"/>
              <a:gd name="connsiteX9" fmla="*/ 8773939 w 15303002"/>
              <a:gd name="connsiteY9" fmla="*/ 0 h 11939795"/>
              <a:gd name="connsiteX10" fmla="*/ 15303002 w 15303002"/>
              <a:gd name="connsiteY10" fmla="*/ 6537284 h 11939795"/>
              <a:gd name="connsiteX11" fmla="*/ 13165021 w 15303002"/>
              <a:gd name="connsiteY11" fmla="*/ 8683487 h 11939795"/>
              <a:gd name="connsiteX12" fmla="*/ 8773939 w 15303002"/>
              <a:gd name="connsiteY12" fmla="*/ 4292407 h 11939795"/>
              <a:gd name="connsiteX13" fmla="*/ 6529061 w 15303002"/>
              <a:gd name="connsiteY13" fmla="*/ 6537284 h 11939795"/>
              <a:gd name="connsiteX14" fmla="*/ 4391081 w 15303002"/>
              <a:gd name="connsiteY14" fmla="*/ 4391083 h 11939795"/>
              <a:gd name="connsiteX15" fmla="*/ 6627736 w 15303002"/>
              <a:gd name="connsiteY15" fmla="*/ 2146203 h 1193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303002" h="11939795">
                <a:moveTo>
                  <a:pt x="2146202" y="3256308"/>
                </a:moveTo>
                <a:lnTo>
                  <a:pt x="6529060" y="7647389"/>
                </a:lnTo>
                <a:lnTo>
                  <a:pt x="8790384" y="5402513"/>
                </a:lnTo>
                <a:lnTo>
                  <a:pt x="10936586" y="7548713"/>
                </a:lnTo>
                <a:lnTo>
                  <a:pt x="8675262" y="9793592"/>
                </a:lnTo>
                <a:lnTo>
                  <a:pt x="6529060" y="11939795"/>
                </a:lnTo>
                <a:lnTo>
                  <a:pt x="4391081" y="9793592"/>
                </a:lnTo>
                <a:lnTo>
                  <a:pt x="2146202" y="7548713"/>
                </a:lnTo>
                <a:lnTo>
                  <a:pt x="0" y="5402513"/>
                </a:lnTo>
                <a:close/>
                <a:moveTo>
                  <a:pt x="8773939" y="0"/>
                </a:moveTo>
                <a:lnTo>
                  <a:pt x="15303002" y="6537284"/>
                </a:lnTo>
                <a:lnTo>
                  <a:pt x="13165021" y="8683487"/>
                </a:lnTo>
                <a:lnTo>
                  <a:pt x="8773939" y="4292407"/>
                </a:lnTo>
                <a:lnTo>
                  <a:pt x="6529061" y="6537284"/>
                </a:lnTo>
                <a:lnTo>
                  <a:pt x="4391081" y="4391083"/>
                </a:lnTo>
                <a:lnTo>
                  <a:pt x="6627736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3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841866" y="1010525"/>
            <a:ext cx="7534656" cy="1169517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8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744573" y="0"/>
            <a:ext cx="14898029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1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199151" y="1"/>
            <a:ext cx="4590288" cy="776325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2254520" y="11463454"/>
            <a:ext cx="4845539" cy="225254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9536937" y="2252543"/>
            <a:ext cx="3839712" cy="301941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9536937" y="5834969"/>
            <a:ext cx="3839712" cy="301941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8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382107" y="3590692"/>
            <a:ext cx="12244039" cy="796197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897833" y="3060038"/>
            <a:ext cx="12489342" cy="853657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863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4" r:id="rId5"/>
    <p:sldLayoutId id="2147483685" r:id="rId6"/>
    <p:sldLayoutId id="2147483681" r:id="rId7"/>
    <p:sldLayoutId id="2147483680" r:id="rId8"/>
    <p:sldLayoutId id="2147483697" r:id="rId9"/>
    <p:sldLayoutId id="2147483686" r:id="rId10"/>
    <p:sldLayoutId id="2147483682" r:id="rId11"/>
    <p:sldLayoutId id="2147483665" r:id="rId12"/>
    <p:sldLayoutId id="2147483693" r:id="rId13"/>
    <p:sldLayoutId id="2147483694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83" r:id="rId25"/>
    <p:sldLayoutId id="2147483677" r:id="rId26"/>
    <p:sldLayoutId id="2147483679" r:id="rId27"/>
    <p:sldLayoutId id="2147483678" r:id="rId28"/>
    <p:sldLayoutId id="2147483684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5" r:id="rId36"/>
    <p:sldLayoutId id="2147483696" r:id="rId37"/>
    <p:sldLayoutId id="2147483698" r:id="rId38"/>
    <p:sldLayoutId id="2147483699" r:id="rId39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microsoft.com/office/2007/relationships/hdphoto" Target="NUL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jpeg"/><Relationship Id="rId3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2163337"/>
            <a:ext cx="646771" cy="93893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9598061" y="3233245"/>
            <a:ext cx="11134458" cy="6897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i="0" u="none" strike="noStrike" cap="none" spc="1950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ExtraBold" panose="00000900000000000000" pitchFamily="2" charset="0"/>
              </a:rPr>
              <a:t>ATTRITION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spc="1950" dirty="0" smtClean="0">
                <a:solidFill>
                  <a:srgbClr val="002060"/>
                </a:solidFill>
                <a:latin typeface="Montserrat ExtraBold" panose="00000900000000000000" pitchFamily="2" charset="0"/>
              </a:rPr>
              <a:t>PREDICTOR</a:t>
            </a:r>
            <a:endParaRPr kumimoji="0" lang="en-US" sz="11500" i="0" u="none" strike="noStrike" cap="none" spc="1950" normalizeH="0" dirty="0" smtClean="0">
              <a:ln>
                <a:noFill/>
              </a:ln>
              <a:solidFill>
                <a:srgbClr val="002060"/>
              </a:solidFill>
              <a:effectLst/>
              <a:latin typeface="Montserrat ExtraBold" panose="00000900000000000000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655655" y="0"/>
            <a:ext cx="731520" cy="7315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9598061" y="7117375"/>
            <a:ext cx="1447672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0" i="0" u="none" strike="noStrike" cap="none" spc="800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 Light" panose="00000400000000000000" pitchFamily="2" charset="0"/>
              </a:rPr>
              <a:t>Identification &amp; Mitigation Analysis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-21934" r="13892" b="21934"/>
          <a:stretch/>
        </p:blipFill>
        <p:spPr>
          <a:xfrm>
            <a:off x="1536192" y="3621865"/>
            <a:ext cx="7172448" cy="5596128"/>
          </a:xfrm>
          <a:pattFill prst="narVert">
            <a:fgClr>
              <a:srgbClr val="002060"/>
            </a:fgClr>
            <a:bgClr>
              <a:schemeClr val="bg1">
                <a:lumMod val="75000"/>
              </a:schemeClr>
            </a:bgClr>
          </a:pattFill>
          <a:ln>
            <a:solidFill>
              <a:srgbClr val="002A7E"/>
            </a:solidFill>
          </a:ln>
        </p:spPr>
      </p:pic>
      <p:grpSp>
        <p:nvGrpSpPr>
          <p:cNvPr id="2" name="Group 1"/>
          <p:cNvGrpSpPr/>
          <p:nvPr/>
        </p:nvGrpSpPr>
        <p:grpSpPr>
          <a:xfrm>
            <a:off x="15128804" y="9569124"/>
            <a:ext cx="6473896" cy="2408128"/>
            <a:chOff x="11425484" y="9569124"/>
            <a:chExt cx="6473896" cy="2408128"/>
          </a:xfrm>
        </p:grpSpPr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3550083" y="9569124"/>
              <a:ext cx="4323298" cy="538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500" b="1" i="0" u="none" strike="noStrike" cap="none" spc="800" normalizeH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 Light" panose="00000400000000000000" pitchFamily="2" charset="0"/>
                </a:rPr>
                <a:t>Project Team:</a:t>
              </a: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11425484" y="10130593"/>
              <a:ext cx="6473896" cy="184665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r" defTabSz="914400"/>
              <a:r>
                <a:rPr lang="en-US" sz="3000" b="1" spc="800" dirty="0" smtClean="0">
                  <a:solidFill>
                    <a:schemeClr val="bg1"/>
                  </a:solidFill>
                  <a:latin typeface="Montserrat Light" panose="00000400000000000000" pitchFamily="2" charset="0"/>
                </a:rPr>
                <a:t>Heindel Adu</a:t>
              </a:r>
            </a:p>
            <a:p>
              <a:pPr lvl="1" algn="r" defTabSz="914400"/>
              <a:r>
                <a:rPr lang="en-US" sz="3000" b="1" spc="800" dirty="0" smtClean="0">
                  <a:solidFill>
                    <a:schemeClr val="bg1"/>
                  </a:solidFill>
                  <a:latin typeface="Montserrat Light" panose="00000400000000000000" pitchFamily="2" charset="0"/>
                </a:rPr>
                <a:t>Ross Fu</a:t>
              </a:r>
            </a:p>
            <a:p>
              <a:pPr lvl="1" algn="r" defTabSz="914400"/>
              <a:r>
                <a:rPr kumimoji="0" lang="en-US" sz="3000" b="1" i="0" u="none" strike="noStrike" cap="none" spc="800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 Light" panose="00000400000000000000" pitchFamily="2" charset="0"/>
                </a:rPr>
                <a:t>Stephen Johnson</a:t>
              </a:r>
            </a:p>
            <a:p>
              <a:pPr lvl="1" algn="r" defTabSz="914400"/>
              <a:r>
                <a:rPr kumimoji="0" lang="en-US" sz="3000" b="1" i="0" u="none" strike="noStrike" cap="none" spc="800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 Light" panose="00000400000000000000" pitchFamily="2" charset="0"/>
                </a:rPr>
                <a:t>Anthony Yeung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 rot="2700000">
            <a:off x="2726082" y="7992100"/>
            <a:ext cx="4406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DDS</a:t>
            </a:r>
            <a:endParaRPr lang="en-US" sz="8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-2700000">
            <a:off x="4223109" y="7986961"/>
            <a:ext cx="3498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002060"/>
                </a:solidFill>
                <a:latin typeface="Montserrat" charset="0"/>
                <a:ea typeface="Montserrat" charset="0"/>
                <a:cs typeface="Montserrat" charset="0"/>
              </a:rPr>
              <a:t>Analytics</a:t>
            </a:r>
            <a:endParaRPr lang="en-US" sz="5400" b="1" dirty="0">
              <a:solidFill>
                <a:srgbClr val="00206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31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37" y="2468879"/>
            <a:ext cx="12668252" cy="7818121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580464" y="2400299"/>
            <a:ext cx="7024359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Error Rate of RF Model</a:t>
            </a:r>
            <a:endParaRPr kumimoji="0" lang="en-US" sz="1050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413" y="3138962"/>
            <a:ext cx="10841634" cy="6690837"/>
          </a:xfrm>
          <a:prstGeom prst="rect">
            <a:avLst/>
          </a:prstGeom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922187" y="2400297"/>
            <a:ext cx="6931385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8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# of Nodes for the Tree</a:t>
            </a:r>
            <a:endParaRPr kumimoji="0" lang="en-US" sz="1050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43861" y="465768"/>
            <a:ext cx="8428656" cy="147732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Random</a:t>
            </a:r>
            <a:r>
              <a:rPr kumimoji="0" lang="en-US" sz="48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Forest </a:t>
            </a:r>
            <a:r>
              <a:rPr kumimoji="0" lang="en-US" sz="4800" b="1" i="0" u="none" strike="noStrike" cap="none" normalizeH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Model Results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75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18967" y="423741"/>
            <a:ext cx="9484969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Principal</a:t>
            </a:r>
            <a:r>
              <a:rPr kumimoji="0" lang="en-US" sz="48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Component Analysis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1262613" y="1451350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  <p:sp>
        <p:nvSpPr>
          <p:cNvPr id="2" name="AutoShape 2" descr="Y PCA Bar plot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https://raw.githubusercontent.com/smu19github/DDS6306_CaseStudy2_G1/master/AY%20PCA%20Bar%20plot.png?token=AsvzszFdZYJvvlxxrVa-7TzUmgeCskfgks5ctk2lwA%3D%3D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59785"/>
            <a:ext cx="13676767" cy="800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/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615222" y="4308830"/>
            <a:ext cx="9521314" cy="550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5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" b="2925"/>
          <a:stretch>
            <a:fillRect/>
          </a:stretch>
        </p:blipFill>
        <p:spPr/>
      </p:pic>
      <p:grpSp>
        <p:nvGrpSpPr>
          <p:cNvPr id="19" name="Group 18"/>
          <p:cNvGrpSpPr/>
          <p:nvPr/>
        </p:nvGrpSpPr>
        <p:grpSpPr>
          <a:xfrm>
            <a:off x="15619602" y="888103"/>
            <a:ext cx="15303002" cy="11939795"/>
            <a:chOff x="-4287688" y="888103"/>
            <a:chExt cx="15303002" cy="11939795"/>
          </a:xfrm>
          <a:solidFill>
            <a:schemeClr val="bg1">
              <a:lumMod val="95000"/>
              <a:alpha val="25000"/>
            </a:schemeClr>
          </a:solidFill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103393" y="888103"/>
              <a:ext cx="10911921" cy="8683487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-4287688" y="4144411"/>
              <a:ext cx="10936587" cy="8683487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363092" y="2171701"/>
            <a:ext cx="4532896" cy="6172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60"/>
          <p:cNvSpPr>
            <a:spLocks noChangeArrowheads="1"/>
          </p:cNvSpPr>
          <p:nvPr/>
        </p:nvSpPr>
        <p:spPr bwMode="auto">
          <a:xfrm>
            <a:off x="9031957" y="1341712"/>
            <a:ext cx="14448516" cy="10464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Over Time work</a:t>
            </a: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Monthly Income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Total Working Years</a:t>
            </a: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Critical period: First 10 years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First year on-boarding measures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Managing over time work needed</a:t>
            </a: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Female employees tend to stay longer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Human Resources have fewer attrition rate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Opportunity to identify what the “natural rate of attrition” should be. </a:t>
            </a: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2686050" lvl="4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tangle 343"/>
          <p:cNvSpPr>
            <a:spLocks noChangeArrowheads="1"/>
          </p:cNvSpPr>
          <p:nvPr/>
        </p:nvSpPr>
        <p:spPr bwMode="auto">
          <a:xfrm>
            <a:off x="3785503" y="4352683"/>
            <a:ext cx="368807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sz="3800" b="1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KEY </a:t>
            </a:r>
          </a:p>
          <a:p>
            <a:pPr lvl="0" defTabSz="914400"/>
            <a:r>
              <a:rPr lang="en-US" sz="3800" b="1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TAKE </a:t>
            </a:r>
          </a:p>
          <a:p>
            <a:pPr lvl="0" defTabSz="914400"/>
            <a:r>
              <a:rPr lang="en-US" sz="3800" b="1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AWAYS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0" name="Rectangle 343"/>
          <p:cNvSpPr>
            <a:spLocks noChangeArrowheads="1"/>
          </p:cNvSpPr>
          <p:nvPr/>
        </p:nvSpPr>
        <p:spPr bwMode="auto">
          <a:xfrm>
            <a:off x="9215361" y="1252398"/>
            <a:ext cx="712374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Contributors</a:t>
            </a:r>
            <a:r>
              <a:rPr kumimoji="0" lang="en-US" sz="45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 to Attrition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23" name="Rectangle 343"/>
          <p:cNvSpPr>
            <a:spLocks noChangeArrowheads="1"/>
          </p:cNvSpPr>
          <p:nvPr/>
        </p:nvSpPr>
        <p:spPr bwMode="auto">
          <a:xfrm>
            <a:off x="9215361" y="4144410"/>
            <a:ext cx="8999258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Critical Mitigation Opportunity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13" name="Rectangle 343"/>
          <p:cNvSpPr>
            <a:spLocks noChangeArrowheads="1"/>
          </p:cNvSpPr>
          <p:nvPr/>
        </p:nvSpPr>
        <p:spPr bwMode="auto">
          <a:xfrm>
            <a:off x="9207741" y="7200030"/>
            <a:ext cx="3366306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Other Facts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51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7449015"/>
            <a:ext cx="24387048" cy="62669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360"/>
          <p:cNvSpPr>
            <a:spLocks noChangeArrowheads="1"/>
          </p:cNvSpPr>
          <p:nvPr/>
        </p:nvSpPr>
        <p:spPr bwMode="auto">
          <a:xfrm>
            <a:off x="7153173" y="11393849"/>
            <a:ext cx="1008070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DDS Analytics.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lvl="0" algn="ctr" defTabSz="914400">
              <a:lnSpc>
                <a:spcPct val="150000"/>
              </a:lnSpc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DALLAS, TX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437" b="14437"/>
          <a:stretch>
            <a:fillRect/>
          </a:stretch>
        </p:blipFill>
        <p:spPr/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8917787" y="6366772"/>
            <a:ext cx="655147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QUESTIONS ?</a:t>
            </a:r>
            <a:endParaRPr kumimoji="0" lang="en-US" sz="14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0846200" y="7662462"/>
            <a:ext cx="269464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THANKS</a:t>
            </a:r>
            <a:endParaRPr kumimoji="0" lang="en-US" sz="40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535923" y="7449015"/>
            <a:ext cx="7315200" cy="0"/>
          </a:xfrm>
          <a:prstGeom prst="line">
            <a:avLst/>
          </a:prstGeom>
          <a:ln w="44450" cap="rnd">
            <a:solidFill>
              <a:schemeClr val="bg1"/>
            </a:solidFill>
            <a:bevel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11988501" y="11073921"/>
            <a:ext cx="410044" cy="319927"/>
            <a:chOff x="2794570" y="20862"/>
            <a:chExt cx="1376620" cy="1074075"/>
          </a:xfrm>
          <a:solidFill>
            <a:srgbClr val="00B0F0"/>
          </a:solidFill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2794570" y="313792"/>
              <a:ext cx="983829" cy="781145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3189580" y="20862"/>
              <a:ext cx="981610" cy="781145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55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-3350986" y="888103"/>
            <a:ext cx="15303002" cy="11939795"/>
            <a:chOff x="-4287688" y="888103"/>
            <a:chExt cx="15303002" cy="11939795"/>
          </a:xfrm>
          <a:solidFill>
            <a:srgbClr val="00B0F0"/>
          </a:solidFill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103393" y="888103"/>
              <a:ext cx="10911921" cy="8683487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-4287688" y="4144411"/>
              <a:ext cx="10936587" cy="8683487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094866" y="5389381"/>
            <a:ext cx="11371152" cy="3163679"/>
            <a:chOff x="11952016" y="3298718"/>
            <a:chExt cx="11371152" cy="3163679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1952016" y="3298718"/>
              <a:ext cx="9759166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DDS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600" b="1" dirty="0" smtClean="0">
                  <a:solidFill>
                    <a:schemeClr val="bg1"/>
                  </a:solidFill>
                  <a:latin typeface="Montserrat" panose="00000500000000000000" pitchFamily="2" charset="0"/>
                </a:rPr>
                <a:t>Analytics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9" name="Rectangle 746"/>
            <p:cNvSpPr>
              <a:spLocks noChangeArrowheads="1"/>
            </p:cNvSpPr>
            <p:nvPr/>
          </p:nvSpPr>
          <p:spPr bwMode="auto">
            <a:xfrm>
              <a:off x="12283436" y="5712809"/>
              <a:ext cx="1103973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 Light" panose="00000400000000000000" pitchFamily="2" charset="0"/>
                </a:rPr>
                <a:t>Data like never Before</a:t>
              </a:r>
              <a:r>
                <a:rPr lang="en-US" sz="3800" dirty="0" smtClean="0">
                  <a:solidFill>
                    <a:schemeClr val="bg1"/>
                  </a:solidFill>
                  <a:latin typeface="Montserrat Light" panose="00000400000000000000" pitchFamily="2" charset="0"/>
                </a:rPr>
                <a:t>.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094866" y="5547997"/>
              <a:ext cx="4572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43"/>
          <p:cNvSpPr>
            <a:spLocks noChangeArrowheads="1"/>
          </p:cNvSpPr>
          <p:nvPr/>
        </p:nvSpPr>
        <p:spPr bwMode="auto">
          <a:xfrm>
            <a:off x="12094866" y="8899774"/>
            <a:ext cx="109008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 defTabSz="914400">
              <a:lnSpc>
                <a:spcPct val="150000"/>
              </a:lnSpc>
            </a:pP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We are a Data Science</a:t>
            </a:r>
            <a:r>
              <a:rPr kumimoji="0" lang="en-US" sz="1800" i="0" u="none" strike="noStrike" cap="none" normalizeH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Group dedicated to helping our clients </a:t>
            </a:r>
            <a:r>
              <a:rPr kumimoji="0" lang="en-US" sz="1800" i="0" u="none" strike="noStrike" cap="none" normalizeH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make sense from their data.</a:t>
            </a:r>
            <a:endParaRPr kumimoji="0" lang="en-US" sz="180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010653" y="572169"/>
            <a:ext cx="410044" cy="319927"/>
            <a:chOff x="2794570" y="20862"/>
            <a:chExt cx="1376620" cy="1074075"/>
          </a:xfrm>
          <a:solidFill>
            <a:schemeClr val="bg1"/>
          </a:solidFill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2794570" y="313792"/>
              <a:ext cx="983829" cy="781145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3189580" y="20862"/>
              <a:ext cx="981610" cy="781145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535989" y="609022"/>
            <a:ext cx="24734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DDS Analytics</a:t>
            </a:r>
            <a:endParaRPr kumimoji="0" lang="en-US" sz="5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11897832" y="698230"/>
            <a:ext cx="5915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|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03</a:t>
            </a:r>
            <a:endParaRPr kumimoji="0" lang="en-US" sz="5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77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1" r="31881"/>
          <a:stretch>
            <a:fillRect/>
          </a:stretch>
        </p:blipFill>
        <p:spPr/>
      </p:pic>
      <p:grpSp>
        <p:nvGrpSpPr>
          <p:cNvPr id="26" name="Group 25"/>
          <p:cNvGrpSpPr/>
          <p:nvPr/>
        </p:nvGrpSpPr>
        <p:grpSpPr>
          <a:xfrm>
            <a:off x="17193503" y="4897323"/>
            <a:ext cx="5640968" cy="5579978"/>
            <a:chOff x="6452315" y="4628080"/>
            <a:chExt cx="5640968" cy="5579978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6556710" y="4628080"/>
              <a:ext cx="3638197" cy="2888673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6452315" y="8176733"/>
              <a:ext cx="5640968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600" b="1" i="0" u="none" strike="noStrike" cap="none" spc="600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Montserrat" panose="00000500000000000000" pitchFamily="2" charset="0"/>
                </a:rPr>
                <a:t>DDS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600" b="1" spc="600" dirty="0" smtClean="0">
                  <a:solidFill>
                    <a:srgbClr val="002060"/>
                  </a:solidFill>
                  <a:latin typeface="Montserrat" panose="00000500000000000000" pitchFamily="2" charset="0"/>
                </a:rPr>
                <a:t>ANALYTICS</a:t>
              </a:r>
              <a:endParaRPr kumimoji="0" lang="en-US" sz="1400" b="0" i="0" u="none" strike="noStrike" cap="none" spc="60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</a:endParaRPr>
            </a:p>
          </p:txBody>
        </p:sp>
      </p:grp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537826" y="12310946"/>
            <a:ext cx="3642023" cy="738664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rgbClr val="002060">
                    <a:alpha val="5000"/>
                  </a:srgbClr>
                </a:solidFill>
                <a:effectLst/>
                <a:latin typeface="Montserrat SemiBold" panose="00000700000000000000" pitchFamily="2" charset="0"/>
              </a:rPr>
              <a:t>Spring 2019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002060">
                  <a:alpha val="5000"/>
                </a:srgbClr>
              </a:solidFill>
              <a:effectLst/>
              <a:latin typeface="Montserrat SemiBold" panose="00000700000000000000" pitchFamily="2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10653" y="1010525"/>
            <a:ext cx="679795" cy="530393"/>
            <a:chOff x="10714038" y="5705475"/>
            <a:chExt cx="2954338" cy="230505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1561763" y="5705475"/>
              <a:ext cx="2106613" cy="1676400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solidFill>
              <a:srgbClr val="002060">
                <a:alpha val="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0714038" y="6334125"/>
              <a:ext cx="2111375" cy="1676400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solidFill>
              <a:srgbClr val="002060">
                <a:alpha val="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17302966" y="12310946"/>
            <a:ext cx="6073556" cy="3945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1448081" y="845179"/>
            <a:ext cx="9800968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Analysis Overview</a:t>
            </a:r>
            <a:r>
              <a:rPr kumimoji="0" lang="en-US" sz="55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.  </a:t>
            </a:r>
            <a:endParaRPr kumimoji="0" lang="en-US" sz="5500" b="1" i="0" u="none" strike="noStrike" cap="none" normalizeH="0" dirty="0" smtClean="0">
              <a:ln>
                <a:noFill/>
              </a:ln>
              <a:solidFill>
                <a:srgbClr val="002060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29" name="Rectangle 143"/>
          <p:cNvSpPr>
            <a:spLocks noChangeArrowheads="1"/>
          </p:cNvSpPr>
          <p:nvPr/>
        </p:nvSpPr>
        <p:spPr bwMode="auto">
          <a:xfrm>
            <a:off x="1205715" y="2833249"/>
            <a:ext cx="14227573" cy="1077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>
              <a:lnSpc>
                <a:spcPct val="250000"/>
              </a:lnSpc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DDS Analytics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, a data analytics and talent management company 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based in 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Dallas Texas, 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has 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been retained to review an employee data from a privately held corporation seeking to identify indicators of attrition in order to mitigate it. </a:t>
            </a:r>
          </a:p>
          <a:p>
            <a:pPr lvl="0" defTabSz="914400">
              <a:lnSpc>
                <a:spcPct val="250000"/>
              </a:lnSpc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Key steps employed are as follows: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</a:endParaRP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Review dataset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for suitability</a:t>
            </a:r>
            <a:endParaRPr kumimoji="0" lang="en-US" sz="2800" i="0" u="none" strike="noStrike" cap="none" normalizeH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Run Exploratory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Data Analysis</a:t>
            </a:r>
            <a:endParaRPr kumimoji="0" lang="en-US" sz="2800" i="0" u="none" strike="noStrike" cap="none" normalizeH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lang="en-US" sz="28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Run an appropriate machine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 learning algorithm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</a:endParaRP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Determine suitability of ML algorithm</a:t>
            </a:r>
            <a:endParaRPr kumimoji="0" lang="en-US" sz="2800" i="0" u="none" strike="noStrike" cap="none" normalizeH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Identify mitigating factors</a:t>
            </a:r>
            <a:endParaRPr kumimoji="0" lang="en-US" sz="2800" i="0" u="none" strike="noStrike" cap="none" normalizeH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514350" lvl="0" indent="-514350" defTabSz="914400">
              <a:lnSpc>
                <a:spcPct val="250000"/>
              </a:lnSpc>
              <a:buFont typeface="+mj-lt"/>
              <a:buAutoNum type="arabicPeriod"/>
            </a:pPr>
            <a:endParaRPr kumimoji="0" lang="en-US" sz="280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8758647" y="3814072"/>
            <a:ext cx="3629991" cy="2888673"/>
          </a:xfrm>
          <a:custGeom>
            <a:avLst/>
            <a:gdLst>
              <a:gd name="T0" fmla="*/ 1327 w 1327"/>
              <a:gd name="T1" fmla="*/ 795 h 1056"/>
              <a:gd name="T2" fmla="*/ 1067 w 1327"/>
              <a:gd name="T3" fmla="*/ 1056 h 1056"/>
              <a:gd name="T4" fmla="*/ 533 w 1327"/>
              <a:gd name="T5" fmla="*/ 522 h 1056"/>
              <a:gd name="T6" fmla="*/ 260 w 1327"/>
              <a:gd name="T7" fmla="*/ 795 h 1056"/>
              <a:gd name="T8" fmla="*/ 0 w 1327"/>
              <a:gd name="T9" fmla="*/ 534 h 1056"/>
              <a:gd name="T10" fmla="*/ 272 w 1327"/>
              <a:gd name="T11" fmla="*/ 261 h 1056"/>
              <a:gd name="T12" fmla="*/ 533 w 1327"/>
              <a:gd name="T13" fmla="*/ 0 h 1056"/>
              <a:gd name="T14" fmla="*/ 1327 w 1327"/>
              <a:gd name="T15" fmla="*/ 795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27" h="1056">
                <a:moveTo>
                  <a:pt x="1327" y="795"/>
                </a:moveTo>
                <a:lnTo>
                  <a:pt x="1067" y="1056"/>
                </a:lnTo>
                <a:lnTo>
                  <a:pt x="533" y="522"/>
                </a:lnTo>
                <a:lnTo>
                  <a:pt x="260" y="795"/>
                </a:lnTo>
                <a:lnTo>
                  <a:pt x="0" y="534"/>
                </a:lnTo>
                <a:lnTo>
                  <a:pt x="272" y="261"/>
                </a:lnTo>
                <a:lnTo>
                  <a:pt x="533" y="0"/>
                </a:lnTo>
                <a:lnTo>
                  <a:pt x="1327" y="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17000718" y="8458200"/>
            <a:ext cx="0" cy="2130552"/>
          </a:xfrm>
          <a:prstGeom prst="line">
            <a:avLst/>
          </a:prstGeom>
          <a:ln w="1270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4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542815" y="307565"/>
            <a:ext cx="55823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4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Age Distribution</a:t>
            </a:r>
            <a:endParaRPr kumimoji="0" lang="en-US" sz="110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232EFD7-E19F-46A3-B729-3A40658F04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21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8376" y="1280160"/>
            <a:ext cx="16651224" cy="1190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4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454E2-F676-4F2B-AC65-AC3879F55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63" y="685800"/>
            <a:ext cx="22636678" cy="3497579"/>
          </a:xfrm>
          <a:solidFill>
            <a:srgbClr val="002060"/>
          </a:solidFill>
        </p:spPr>
        <p:txBody>
          <a:bodyPr vert="horz" lIns="182880" tIns="91440" rIns="182880" bIns="91440" rtlCol="0" anchor="ctr">
            <a:normAutofit/>
          </a:bodyPr>
          <a:lstStyle/>
          <a:p>
            <a:pPr algn="ctr"/>
            <a:r>
              <a:rPr lang="en-US" sz="10800" dirty="0">
                <a:solidFill>
                  <a:srgbClr val="FFFFFF"/>
                </a:solidFill>
              </a:rPr>
              <a:t>Summary Statistics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7DE56D-9CB2-46C0-86FA-4856B2FD7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318512"/>
              </p:ext>
            </p:extLst>
          </p:nvPr>
        </p:nvGraphicFramePr>
        <p:xfrm>
          <a:off x="696763" y="4529688"/>
          <a:ext cx="22993648" cy="760394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54850">
                  <a:extLst>
                    <a:ext uri="{9D8B030D-6E8A-4147-A177-3AD203B41FA5}">
                      <a16:colId xmlns:a16="http://schemas.microsoft.com/office/drawing/2014/main" xmlns="" val="1444413510"/>
                    </a:ext>
                  </a:extLst>
                </a:gridCol>
                <a:gridCol w="3232138">
                  <a:extLst>
                    <a:ext uri="{9D8B030D-6E8A-4147-A177-3AD203B41FA5}">
                      <a16:colId xmlns:a16="http://schemas.microsoft.com/office/drawing/2014/main" xmlns="" val="3014258674"/>
                    </a:ext>
                  </a:extLst>
                </a:gridCol>
                <a:gridCol w="2554850">
                  <a:extLst>
                    <a:ext uri="{9D8B030D-6E8A-4147-A177-3AD203B41FA5}">
                      <a16:colId xmlns:a16="http://schemas.microsoft.com/office/drawing/2014/main" xmlns="" val="1643534452"/>
                    </a:ext>
                  </a:extLst>
                </a:gridCol>
                <a:gridCol w="3676630">
                  <a:extLst>
                    <a:ext uri="{9D8B030D-6E8A-4147-A177-3AD203B41FA5}">
                      <a16:colId xmlns:a16="http://schemas.microsoft.com/office/drawing/2014/main" xmlns="" val="3708442813"/>
                    </a:ext>
                  </a:extLst>
                </a:gridCol>
                <a:gridCol w="3070266">
                  <a:extLst>
                    <a:ext uri="{9D8B030D-6E8A-4147-A177-3AD203B41FA5}">
                      <a16:colId xmlns:a16="http://schemas.microsoft.com/office/drawing/2014/main" xmlns="" val="1492243459"/>
                    </a:ext>
                  </a:extLst>
                </a:gridCol>
                <a:gridCol w="4465370">
                  <a:extLst>
                    <a:ext uri="{9D8B030D-6E8A-4147-A177-3AD203B41FA5}">
                      <a16:colId xmlns:a16="http://schemas.microsoft.com/office/drawing/2014/main" xmlns="" val="2401153710"/>
                    </a:ext>
                  </a:extLst>
                </a:gridCol>
                <a:gridCol w="3439544">
                  <a:extLst>
                    <a:ext uri="{9D8B030D-6E8A-4147-A177-3AD203B41FA5}">
                      <a16:colId xmlns:a16="http://schemas.microsoft.com/office/drawing/2014/main" xmlns="" val="951838558"/>
                    </a:ext>
                  </a:extLst>
                </a:gridCol>
              </a:tblGrid>
              <a:tr h="1270186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Age</a:t>
                      </a:r>
                    </a:p>
                  </a:txBody>
                  <a:tcPr marL="343294" marR="166696" marT="171646" marB="1716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Monthly Income</a:t>
                      </a:r>
                    </a:p>
                  </a:txBody>
                  <a:tcPr marL="343294" marR="166696" marT="171646" marB="1716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Education</a:t>
                      </a:r>
                    </a:p>
                  </a:txBody>
                  <a:tcPr marL="343294" marR="166696" marT="171646" marB="1716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Performance Rating</a:t>
                      </a:r>
                    </a:p>
                  </a:txBody>
                  <a:tcPr marL="343294" marR="166696" marT="171646" marB="1716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Job Satisfaction</a:t>
                      </a:r>
                    </a:p>
                  </a:txBody>
                  <a:tcPr marL="343294" marR="166696" marT="171646" marB="1716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Number of Companies Worked</a:t>
                      </a:r>
                    </a:p>
                  </a:txBody>
                  <a:tcPr marL="343294" marR="166696" marT="171646" marB="1716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Work Life Balance</a:t>
                      </a:r>
                    </a:p>
                  </a:txBody>
                  <a:tcPr marL="343294" marR="166696" marT="171646" marB="1716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69331342"/>
                  </a:ext>
                </a:extLst>
              </a:tr>
              <a:tr h="841068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Min. :18.00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Min. : 1009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Min. :1.000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Min. :3.000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Min. :1.000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Min. :0.000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Min. :1.000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35066606"/>
                  </a:ext>
                </a:extLst>
              </a:tr>
              <a:tr h="1270186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1st Qu.:30.00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1st Qu.: 2911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1st Qu.:2.000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1st Qu.:3.000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1st Qu.:2.000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1st Qu.:1.000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1st Qu.:2.000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89614183"/>
                  </a:ext>
                </a:extLst>
              </a:tr>
              <a:tr h="1270186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Median :36.00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Median : 4919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Median :3.000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Median :3.000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Median :3.000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Median :2.000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Median :3.000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91864867"/>
                  </a:ext>
                </a:extLst>
              </a:tr>
              <a:tr h="841068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:36.92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: 6503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:2.913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:3.154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:2.729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:2.693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:2.761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71564605"/>
                  </a:ext>
                </a:extLst>
              </a:tr>
              <a:tr h="1270186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3rd Qu.:43.00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3rd Qu.: 8379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3rd Qu.:4.000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3rd Qu.:3.000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3rd Qu.:4.000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3rd Qu.:4.000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3rd Qu.:3.000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54804551"/>
                  </a:ext>
                </a:extLst>
              </a:tr>
              <a:tr h="841068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Max. :60.00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Max. :19999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Max. :5.000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Max. :4.000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Max. :4.000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Max. :9.000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Max. :4.000</a:t>
                      </a:r>
                    </a:p>
                  </a:txBody>
                  <a:tcPr marL="343294" marR="166696" marT="171646" marB="17164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55349531"/>
                  </a:ext>
                </a:extLst>
              </a:tr>
            </a:tbl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1874520" y="3314700"/>
            <a:ext cx="20231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21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385531" y="87868"/>
            <a:ext cx="948977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Count of Beer Brands</a:t>
            </a:r>
            <a:r>
              <a:rPr kumimoji="0" lang="en-US" sz="4800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per</a:t>
            </a:r>
            <a:r>
              <a:rPr kumimoji="0" lang="en-US" sz="48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State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207327" y="9572089"/>
            <a:ext cx="7970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2A7E"/>
                </a:solidFill>
                <a:latin typeface="Montserrat" panose="00000500000000000000" pitchFamily="2" charset="0"/>
              </a:rPr>
              <a:t>50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5764DC0-67BD-478D-9A4F-64590B25E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969" y="121615"/>
            <a:ext cx="17771364" cy="1269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1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21915373" y="1497070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1729" y="1069879"/>
            <a:ext cx="1317587" cy="27175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265975" y="331215"/>
            <a:ext cx="592630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4800" dirty="0">
                <a:solidFill>
                  <a:srgbClr val="002060"/>
                </a:solidFill>
              </a:rPr>
              <a:t>Income of Employees</a:t>
            </a:r>
            <a:endParaRPr lang="en-US" sz="4800" dirty="0">
              <a:solidFill>
                <a:srgbClr val="0020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F9C1832-D437-47BF-BF46-C0441B4CF6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62048" y="1261662"/>
            <a:ext cx="16880332" cy="120694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xmlns="" id="{4FCEA39D-E829-4BB3-87D2-DCB3791C2A42}"/>
              </a:ext>
            </a:extLst>
          </p:cNvPr>
          <p:cNvSpPr txBox="1">
            <a:spLocks/>
          </p:cNvSpPr>
          <p:nvPr/>
        </p:nvSpPr>
        <p:spPr>
          <a:xfrm>
            <a:off x="1485900" y="331215"/>
            <a:ext cx="24133932" cy="1523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334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0622533" y="1428490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41B1F87-2ED8-4A84-A7EC-ED38F82AA0A0}"/>
              </a:ext>
            </a:extLst>
          </p:cNvPr>
          <p:cNvSpPr/>
          <p:nvPr/>
        </p:nvSpPr>
        <p:spPr>
          <a:xfrm>
            <a:off x="7237414" y="845757"/>
            <a:ext cx="9165972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002A7E"/>
                </a:solidFill>
                <a:latin typeface="Montserrat" panose="00000500000000000000" pitchFamily="2" charset="0"/>
              </a:rPr>
              <a:t>Indicators of Life Satisfaction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xmlns="" id="{F594C637-D669-494C-A770-15D6B84C3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320487"/>
              </p:ext>
            </p:extLst>
          </p:nvPr>
        </p:nvGraphicFramePr>
        <p:xfrm>
          <a:off x="1529442" y="2903220"/>
          <a:ext cx="14264640" cy="874408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61477">
                  <a:extLst>
                    <a:ext uri="{9D8B030D-6E8A-4147-A177-3AD203B41FA5}">
                      <a16:colId xmlns:a16="http://schemas.microsoft.com/office/drawing/2014/main" xmlns="" val="4095880813"/>
                    </a:ext>
                  </a:extLst>
                </a:gridCol>
                <a:gridCol w="2623152">
                  <a:extLst>
                    <a:ext uri="{9D8B030D-6E8A-4147-A177-3AD203B41FA5}">
                      <a16:colId xmlns:a16="http://schemas.microsoft.com/office/drawing/2014/main" xmlns="" val="2398673395"/>
                    </a:ext>
                  </a:extLst>
                </a:gridCol>
                <a:gridCol w="2493337">
                  <a:extLst>
                    <a:ext uri="{9D8B030D-6E8A-4147-A177-3AD203B41FA5}">
                      <a16:colId xmlns:a16="http://schemas.microsoft.com/office/drawing/2014/main" xmlns="" val="3858541200"/>
                    </a:ext>
                  </a:extLst>
                </a:gridCol>
                <a:gridCol w="2493337">
                  <a:extLst>
                    <a:ext uri="{9D8B030D-6E8A-4147-A177-3AD203B41FA5}">
                      <a16:colId xmlns:a16="http://schemas.microsoft.com/office/drawing/2014/main" xmlns="" val="1787930475"/>
                    </a:ext>
                  </a:extLst>
                </a:gridCol>
                <a:gridCol w="2493337">
                  <a:extLst>
                    <a:ext uri="{9D8B030D-6E8A-4147-A177-3AD203B41FA5}">
                      <a16:colId xmlns:a16="http://schemas.microsoft.com/office/drawing/2014/main" xmlns="" val="756989219"/>
                    </a:ext>
                  </a:extLst>
                </a:gridCol>
              </a:tblGrid>
              <a:tr h="1074420">
                <a:tc>
                  <a:txBody>
                    <a:bodyPr/>
                    <a:lstStyle/>
                    <a:p>
                      <a:endParaRPr lang="en-US" sz="2800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marL="287672" marR="287672" marT="143836" marB="143836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Estimate</a:t>
                      </a:r>
                    </a:p>
                  </a:txBody>
                  <a:tcPr marL="287672" marR="287672" marT="143836" marB="143836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Std. Error</a:t>
                      </a:r>
                    </a:p>
                  </a:txBody>
                  <a:tcPr marL="287672" marR="287672" marT="143836" marB="143836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t value</a:t>
                      </a:r>
                    </a:p>
                  </a:txBody>
                  <a:tcPr marL="287672" marR="287672" marT="143836" marB="143836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err="1">
                          <a:latin typeface="Montserrat" charset="0"/>
                          <a:ea typeface="Montserrat" charset="0"/>
                          <a:cs typeface="Montserrat" charset="0"/>
                        </a:rPr>
                        <a:t>Pr</a:t>
                      </a:r>
                      <a:r>
                        <a:rPr lang="en-US" sz="2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(&gt;|t|)</a:t>
                      </a:r>
                    </a:p>
                  </a:txBody>
                  <a:tcPr marL="287672" marR="287672" marT="143836" marB="143836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02227668"/>
                  </a:ext>
                </a:extLst>
              </a:tr>
              <a:tr h="81073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(Intercept)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8.2065175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0.2961577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27.709963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0.0000000</a:t>
                      </a:r>
                    </a:p>
                  </a:txBody>
                  <a:tcPr marL="287672" marR="287672" marT="143836" marB="143836" anchor="ctr"/>
                </a:tc>
                <a:extLst>
                  <a:ext uri="{0D108BD9-81ED-4DB2-BD59-A6C34878D82A}">
                    <a16:rowId xmlns:a16="http://schemas.microsoft.com/office/drawing/2014/main" xmlns="" val="1632093070"/>
                  </a:ext>
                </a:extLst>
              </a:tr>
              <a:tr h="81073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age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0.0138749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0.0074587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1.860228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0.0630541</a:t>
                      </a:r>
                    </a:p>
                  </a:txBody>
                  <a:tcPr marL="287672" marR="287672" marT="143836" marB="143836" anchor="ctr"/>
                </a:tc>
                <a:extLst>
                  <a:ext uri="{0D108BD9-81ED-4DB2-BD59-A6C34878D82A}">
                    <a16:rowId xmlns:a16="http://schemas.microsoft.com/office/drawing/2014/main" xmlns="" val="1604470959"/>
                  </a:ext>
                </a:extLst>
              </a:tr>
              <a:tr h="810730">
                <a:tc>
                  <a:txBody>
                    <a:bodyPr/>
                    <a:lstStyle/>
                    <a:p>
                      <a:pPr algn="l"/>
                      <a:r>
                        <a:rPr lang="en-US" sz="2800" dirty="0" err="1">
                          <a:latin typeface="Montserrat" charset="0"/>
                          <a:ea typeface="Montserrat" charset="0"/>
                          <a:cs typeface="Montserrat" charset="0"/>
                        </a:rPr>
                        <a:t>employee_number</a:t>
                      </a:r>
                      <a:endParaRPr lang="en-US" sz="2800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-0.0001671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0.0000812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-2.057894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0.0397774</a:t>
                      </a:r>
                    </a:p>
                  </a:txBody>
                  <a:tcPr marL="287672" marR="287672" marT="143836" marB="143836" anchor="ctr"/>
                </a:tc>
                <a:extLst>
                  <a:ext uri="{0D108BD9-81ED-4DB2-BD59-A6C34878D82A}">
                    <a16:rowId xmlns:a16="http://schemas.microsoft.com/office/drawing/2014/main" xmlns="" val="2090483701"/>
                  </a:ext>
                </a:extLst>
              </a:tr>
              <a:tr h="810730"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genderMale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0.1430717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0.0998467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1.432913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0.1520965</a:t>
                      </a:r>
                    </a:p>
                  </a:txBody>
                  <a:tcPr marL="287672" marR="287672" marT="143836" marB="143836" anchor="ctr"/>
                </a:tc>
                <a:extLst>
                  <a:ext uri="{0D108BD9-81ED-4DB2-BD59-A6C34878D82A}">
                    <a16:rowId xmlns:a16="http://schemas.microsoft.com/office/drawing/2014/main" xmlns="" val="2687474819"/>
                  </a:ext>
                </a:extLst>
              </a:tr>
              <a:tr h="810730"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hourly_rate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-0.0063841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0.0024048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-2.654759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0.0080227</a:t>
                      </a:r>
                    </a:p>
                  </a:txBody>
                  <a:tcPr marL="287672" marR="287672" marT="143836" marB="143836" anchor="ctr"/>
                </a:tc>
                <a:extLst>
                  <a:ext uri="{0D108BD9-81ED-4DB2-BD59-A6C34878D82A}">
                    <a16:rowId xmlns:a16="http://schemas.microsoft.com/office/drawing/2014/main" xmlns="" val="4239373698"/>
                  </a:ext>
                </a:extLst>
              </a:tr>
              <a:tr h="810730"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over_timeYes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0.3346806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0.1086668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3.079879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0.0021095</a:t>
                      </a:r>
                    </a:p>
                  </a:txBody>
                  <a:tcPr marL="287672" marR="287672" marT="143836" marB="143836" anchor="ctr"/>
                </a:tc>
                <a:extLst>
                  <a:ext uri="{0D108BD9-81ED-4DB2-BD59-A6C34878D82A}">
                    <a16:rowId xmlns:a16="http://schemas.microsoft.com/office/drawing/2014/main" xmlns="" val="419711150"/>
                  </a:ext>
                </a:extLst>
              </a:tr>
              <a:tr h="1333788"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total_working_years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-0.0159800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0.0106838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-1.495725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0.1349413</a:t>
                      </a:r>
                    </a:p>
                  </a:txBody>
                  <a:tcPr marL="287672" marR="287672" marT="143836" marB="143836" anchor="ctr"/>
                </a:tc>
                <a:extLst>
                  <a:ext uri="{0D108BD9-81ED-4DB2-BD59-A6C34878D82A}">
                    <a16:rowId xmlns:a16="http://schemas.microsoft.com/office/drawing/2014/main" xmlns="" val="2877662860"/>
                  </a:ext>
                </a:extLst>
              </a:tr>
              <a:tr h="810730"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years_at_company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0.0230156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0.0143622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Montserrat" charset="0"/>
                          <a:ea typeface="Montserrat" charset="0"/>
                          <a:cs typeface="Montserrat" charset="0"/>
                        </a:rPr>
                        <a:t>1.602505</a:t>
                      </a:r>
                    </a:p>
                  </a:txBody>
                  <a:tcPr marL="287672" marR="287672" marT="143836" marB="14383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0.1092602</a:t>
                      </a:r>
                    </a:p>
                  </a:txBody>
                  <a:tcPr marL="287672" marR="287672" marT="143836" marB="143836" anchor="ctr"/>
                </a:tc>
                <a:extLst>
                  <a:ext uri="{0D108BD9-81ED-4DB2-BD59-A6C34878D82A}">
                    <a16:rowId xmlns:a16="http://schemas.microsoft.com/office/drawing/2014/main" xmlns="" val="3555350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9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0622533" y="1428490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BCBE4B5B-54E6-4251-B98E-C5FEF59B3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561870"/>
              </p:ext>
            </p:extLst>
          </p:nvPr>
        </p:nvGraphicFramePr>
        <p:xfrm>
          <a:off x="1265776" y="3004188"/>
          <a:ext cx="4882515" cy="1920240"/>
        </p:xfrm>
        <a:graphic>
          <a:graphicData uri="http://schemas.openxmlformats.org/drawingml/2006/table">
            <a:tbl>
              <a:tblPr/>
              <a:tblGrid>
                <a:gridCol w="2845304">
                  <a:extLst>
                    <a:ext uri="{9D8B030D-6E8A-4147-A177-3AD203B41FA5}">
                      <a16:colId xmlns:a16="http://schemas.microsoft.com/office/drawing/2014/main" xmlns="" val="3282499787"/>
                    </a:ext>
                  </a:extLst>
                </a:gridCol>
                <a:gridCol w="2037211">
                  <a:extLst>
                    <a:ext uri="{9D8B030D-6E8A-4147-A177-3AD203B41FA5}">
                      <a16:colId xmlns:a16="http://schemas.microsoft.com/office/drawing/2014/main" xmlns="" val="183614552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Gender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66984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588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66335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1430362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59178CCA-FEF2-47EC-B379-3AAF5FB2B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071233"/>
              </p:ext>
            </p:extLst>
          </p:nvPr>
        </p:nvGraphicFramePr>
        <p:xfrm>
          <a:off x="8762825" y="3004188"/>
          <a:ext cx="2783458" cy="3840480"/>
        </p:xfrm>
        <a:graphic>
          <a:graphicData uri="http://schemas.openxmlformats.org/drawingml/2006/table">
            <a:tbl>
              <a:tblPr/>
              <a:tblGrid>
                <a:gridCol w="1472565">
                  <a:extLst>
                    <a:ext uri="{9D8B030D-6E8A-4147-A177-3AD203B41FA5}">
                      <a16:colId xmlns:a16="http://schemas.microsoft.com/office/drawing/2014/main" xmlns="" val="627571035"/>
                    </a:ext>
                  </a:extLst>
                </a:gridCol>
                <a:gridCol w="1310893">
                  <a:extLst>
                    <a:ext uri="{9D8B030D-6E8A-4147-A177-3AD203B41FA5}">
                      <a16:colId xmlns:a16="http://schemas.microsoft.com/office/drawing/2014/main" xmlns="" val="408190887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Education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97879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15321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966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572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65065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31689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843222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1C631481-CA24-4AE5-A1B2-22C53A901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10937"/>
              </p:ext>
            </p:extLst>
          </p:nvPr>
        </p:nvGraphicFramePr>
        <p:xfrm>
          <a:off x="14160817" y="3004188"/>
          <a:ext cx="8996363" cy="6400800"/>
        </p:xfrm>
        <a:graphic>
          <a:graphicData uri="http://schemas.openxmlformats.org/drawingml/2006/table">
            <a:tbl>
              <a:tblPr/>
              <a:tblGrid>
                <a:gridCol w="7242935">
                  <a:extLst>
                    <a:ext uri="{9D8B030D-6E8A-4147-A177-3AD203B41FA5}">
                      <a16:colId xmlns:a16="http://schemas.microsoft.com/office/drawing/2014/main" xmlns="" val="1892504508"/>
                    </a:ext>
                  </a:extLst>
                </a:gridCol>
                <a:gridCol w="1753428">
                  <a:extLst>
                    <a:ext uri="{9D8B030D-6E8A-4147-A177-3AD203B41FA5}">
                      <a16:colId xmlns:a16="http://schemas.microsoft.com/office/drawing/2014/main" xmlns="" val="18431499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Occupation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53204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Healthcare Representative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131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39804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Human Resources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52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1474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Laboratory Technician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626121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Manager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13088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highlight>
                            <a:srgbClr val="FFFF00"/>
                          </a:highlight>
                        </a:rPr>
                        <a:t>Manufacturing Director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24956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highlight>
                            <a:srgbClr val="FFFF00"/>
                          </a:highlight>
                        </a:rPr>
                        <a:t>Research Director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54811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Research Scientist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16956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Sales Executive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46281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Sales Representative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8263954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xmlns="" id="{AEE8A813-40E8-48A2-A400-BAB85CF76BBC}"/>
              </a:ext>
            </a:extLst>
          </p:cNvPr>
          <p:cNvSpPr txBox="1">
            <a:spLocks/>
          </p:cNvSpPr>
          <p:nvPr/>
        </p:nvSpPr>
        <p:spPr>
          <a:xfrm>
            <a:off x="7536180" y="731692"/>
            <a:ext cx="10515600" cy="1325563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002A7E"/>
                </a:solidFill>
                <a:latin typeface="Montserrat" panose="00000500000000000000" pitchFamily="2" charset="0"/>
                <a:ea typeface="+mn-ea"/>
                <a:cs typeface="+mn-cs"/>
              </a:rPr>
              <a:t>Gender, Education, Occupation</a:t>
            </a:r>
            <a:endParaRPr lang="en-US" sz="4800" b="1" dirty="0">
              <a:solidFill>
                <a:srgbClr val="002A7E"/>
              </a:solidFill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6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31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27826" y="4510305"/>
            <a:ext cx="12197687" cy="6191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5" y="3204210"/>
            <a:ext cx="11451091" cy="8803440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692056" y="1878330"/>
            <a:ext cx="7050007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Performance &amp;</a:t>
            </a:r>
            <a:r>
              <a:rPr kumimoji="0" lang="en-US" sz="4800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Insights</a:t>
            </a:r>
            <a:endParaRPr kumimoji="0" lang="en-US" sz="1050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89481" y="113218"/>
            <a:ext cx="8428656" cy="147732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Random</a:t>
            </a:r>
            <a:r>
              <a:rPr kumimoji="0" lang="en-US" sz="48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Forest </a:t>
            </a:r>
            <a:r>
              <a:rPr kumimoji="0" lang="en-US" sz="4800" b="1" i="0" u="none" strike="noStrike" cap="none" normalizeH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Model Results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0438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1936</TotalTime>
  <Words>623</Words>
  <Application>Microsoft Macintosh PowerPoint</Application>
  <PresentationFormat>Custom</PresentationFormat>
  <Paragraphs>212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Calibri</vt:lpstr>
      <vt:lpstr>Calibri Light</vt:lpstr>
      <vt:lpstr>Montserrat</vt:lpstr>
      <vt:lpstr>Montserrat ExtraBold</vt:lpstr>
      <vt:lpstr>Montserrat Light</vt:lpstr>
      <vt:lpstr>Montserrat SemiBold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Summary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cp:keywords/>
  <dc:description/>
  <cp:lastModifiedBy>Microsoft Office User</cp:lastModifiedBy>
  <cp:revision>166</cp:revision>
  <dcterms:created xsi:type="dcterms:W3CDTF">2019-01-02T03:13:52Z</dcterms:created>
  <dcterms:modified xsi:type="dcterms:W3CDTF">2019-04-16T22:53:01Z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roup">
    <vt:lpwstr>Heindel Adu, Amy Markum, Gabriel Gonzalez</vt:lpwstr>
  </property>
</Properties>
</file>